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4" r:id="rId2"/>
    <p:sldId id="351" r:id="rId3"/>
    <p:sldId id="343" r:id="rId4"/>
    <p:sldId id="344" r:id="rId5"/>
    <p:sldId id="357" r:id="rId6"/>
    <p:sldId id="362" r:id="rId7"/>
    <p:sldId id="386" r:id="rId8"/>
    <p:sldId id="382" r:id="rId9"/>
    <p:sldId id="379" r:id="rId10"/>
    <p:sldId id="380" r:id="rId11"/>
    <p:sldId id="381" r:id="rId12"/>
    <p:sldId id="372" r:id="rId13"/>
    <p:sldId id="385" r:id="rId14"/>
    <p:sldId id="371" r:id="rId15"/>
    <p:sldId id="370" r:id="rId16"/>
    <p:sldId id="388" r:id="rId17"/>
    <p:sldId id="373" r:id="rId18"/>
    <p:sldId id="375" r:id="rId19"/>
    <p:sldId id="387" r:id="rId20"/>
    <p:sldId id="363" r:id="rId21"/>
  </p:sldIdLst>
  <p:sldSz cx="9144000" cy="6858000" type="screen4x3"/>
  <p:notesSz cx="7010400" cy="92964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bastian Perez Lizana" initials="SPL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A3722"/>
    <a:srgbClr val="F20000"/>
    <a:srgbClr val="DD1A05"/>
    <a:srgbClr val="66FFCC"/>
    <a:srgbClr val="E22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77975" autoAdjust="0"/>
  </p:normalViewPr>
  <p:slideViewPr>
    <p:cSldViewPr snapToGrid="0" snapToObjects="1">
      <p:cViewPr>
        <p:scale>
          <a:sx n="50" d="100"/>
          <a:sy n="50" d="100"/>
        </p:scale>
        <p:origin x="-1752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3"/>
            <a:ext cx="3037838" cy="464820"/>
          </a:xfrm>
          <a:prstGeom prst="rect">
            <a:avLst/>
          </a:prstGeom>
        </p:spPr>
        <p:txBody>
          <a:bodyPr vert="horz" lIns="101095" tIns="50547" rIns="101095" bIns="50547" rtlCol="0"/>
          <a:lstStyle>
            <a:lvl1pPr algn="l">
              <a:defRPr sz="14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1349" y="3"/>
            <a:ext cx="3037838" cy="464820"/>
          </a:xfrm>
          <a:prstGeom prst="rect">
            <a:avLst/>
          </a:prstGeom>
        </p:spPr>
        <p:txBody>
          <a:bodyPr vert="horz" lIns="101095" tIns="50547" rIns="101095" bIns="50547" rtlCol="0"/>
          <a:lstStyle>
            <a:lvl1pPr algn="r">
              <a:defRPr sz="1400"/>
            </a:lvl1pPr>
          </a:lstStyle>
          <a:p>
            <a:fld id="{691F52E2-1F83-4F5D-802F-83D7C7E79011}" type="datetimeFigureOut">
              <a:rPr lang="es-CL" smtClean="0"/>
              <a:t>08-09-2017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829433"/>
            <a:ext cx="3037838" cy="464820"/>
          </a:xfrm>
          <a:prstGeom prst="rect">
            <a:avLst/>
          </a:prstGeom>
        </p:spPr>
        <p:txBody>
          <a:bodyPr vert="horz" lIns="101095" tIns="50547" rIns="101095" bIns="50547" rtlCol="0" anchor="b"/>
          <a:lstStyle>
            <a:lvl1pPr algn="l">
              <a:defRPr sz="14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1349" y="8829433"/>
            <a:ext cx="3037838" cy="464820"/>
          </a:xfrm>
          <a:prstGeom prst="rect">
            <a:avLst/>
          </a:prstGeom>
        </p:spPr>
        <p:txBody>
          <a:bodyPr vert="horz" lIns="101095" tIns="50547" rIns="101095" bIns="50547" rtlCol="0" anchor="b"/>
          <a:lstStyle>
            <a:lvl1pPr algn="r">
              <a:defRPr sz="1400"/>
            </a:lvl1pPr>
          </a:lstStyle>
          <a:p>
            <a:fld id="{35AFABCB-4E3C-4685-95E9-AD5C17768BA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7085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3"/>
            <a:ext cx="3037838" cy="464820"/>
          </a:xfrm>
          <a:prstGeom prst="rect">
            <a:avLst/>
          </a:prstGeom>
        </p:spPr>
        <p:txBody>
          <a:bodyPr vert="horz" lIns="101095" tIns="50547" rIns="101095" bIns="50547" rtlCol="0"/>
          <a:lstStyle>
            <a:lvl1pPr algn="l">
              <a:defRPr sz="14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43" y="3"/>
            <a:ext cx="3037838" cy="464820"/>
          </a:xfrm>
          <a:prstGeom prst="rect">
            <a:avLst/>
          </a:prstGeom>
        </p:spPr>
        <p:txBody>
          <a:bodyPr vert="horz" lIns="101095" tIns="50547" rIns="101095" bIns="50547" rtlCol="0"/>
          <a:lstStyle>
            <a:lvl1pPr algn="r">
              <a:defRPr sz="1400"/>
            </a:lvl1pPr>
          </a:lstStyle>
          <a:p>
            <a:fld id="{FE1DFFD2-24D9-4AE7-9DEB-3DBC3259E780}" type="datetimeFigureOut">
              <a:rPr lang="es-CL" smtClean="0"/>
              <a:pPr/>
              <a:t>08-09-2017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095" tIns="50547" rIns="101095" bIns="50547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2" y="4415791"/>
            <a:ext cx="5608318" cy="4183380"/>
          </a:xfrm>
          <a:prstGeom prst="rect">
            <a:avLst/>
          </a:prstGeom>
        </p:spPr>
        <p:txBody>
          <a:bodyPr vert="horz" lIns="101095" tIns="50547" rIns="101095" bIns="50547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829970"/>
            <a:ext cx="3037838" cy="464820"/>
          </a:xfrm>
          <a:prstGeom prst="rect">
            <a:avLst/>
          </a:prstGeom>
        </p:spPr>
        <p:txBody>
          <a:bodyPr vert="horz" lIns="101095" tIns="50547" rIns="101095" bIns="50547" rtlCol="0" anchor="b"/>
          <a:lstStyle>
            <a:lvl1pPr algn="l">
              <a:defRPr sz="14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43" y="8829970"/>
            <a:ext cx="3037838" cy="464820"/>
          </a:xfrm>
          <a:prstGeom prst="rect">
            <a:avLst/>
          </a:prstGeom>
        </p:spPr>
        <p:txBody>
          <a:bodyPr vert="horz" lIns="101095" tIns="50547" rIns="101095" bIns="50547" rtlCol="0" anchor="b"/>
          <a:lstStyle>
            <a:lvl1pPr algn="r">
              <a:defRPr sz="1400"/>
            </a:lvl1pPr>
          </a:lstStyle>
          <a:p>
            <a:fld id="{90AC7926-A35E-4D05-8C3F-3CD69BA4CBDD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611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Esta</a:t>
            </a:r>
            <a:r>
              <a:rPr lang="es-CL" baseline="0" dirty="0" smtClean="0"/>
              <a:t> presentación tiene como objeto interiorizar a niñas y niños en torno al Patrimonio Cultural y Natural. </a:t>
            </a:r>
          </a:p>
          <a:p>
            <a:endParaRPr lang="es-CL" baseline="0" dirty="0" smtClean="0"/>
          </a:p>
          <a:p>
            <a:r>
              <a:rPr lang="es-CL" baseline="0" dirty="0" smtClean="0"/>
              <a:t>La presentación debe durar entre 15 y 20 minutos.</a:t>
            </a:r>
          </a:p>
          <a:p>
            <a:endParaRPr lang="es-CL" baseline="0" dirty="0" smtClean="0"/>
          </a:p>
          <a:p>
            <a:r>
              <a:rPr lang="es-CL" baseline="0" dirty="0" smtClean="0"/>
              <a:t>Las fotografías pueden ser remplazadas por sitios patrimoniales de la comuna o de la región, para eso puede consultar el catálogo de Monumentos Nacionales en el sitio web </a:t>
            </a:r>
            <a:r>
              <a:rPr lang="es-CL" i="1" baseline="0" dirty="0" smtClean="0"/>
              <a:t>www.monumentos.cl</a:t>
            </a:r>
            <a:endParaRPr lang="es-C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1293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800" dirty="0"/>
              <a:t>… como también pequeños lugares que tienen importancia por su valor histórico para la comunidad.</a:t>
            </a:r>
          </a:p>
          <a:p>
            <a:endParaRPr lang="es-CL" sz="1800" dirty="0"/>
          </a:p>
          <a:p>
            <a:r>
              <a:rPr lang="es-CL" sz="1800" dirty="0"/>
              <a:t>Fotografía: Un ejemplo es la casa de los curas </a:t>
            </a:r>
            <a:r>
              <a:rPr lang="es-CL" sz="1800" dirty="0" err="1"/>
              <a:t>Piere</a:t>
            </a:r>
            <a:r>
              <a:rPr lang="es-CL" sz="1800" dirty="0"/>
              <a:t> y André en la población la </a:t>
            </a:r>
            <a:r>
              <a:rPr lang="es-CL" sz="1800" dirty="0" err="1"/>
              <a:t>Victorian</a:t>
            </a:r>
            <a:r>
              <a:rPr lang="es-CL" sz="1800" dirty="0"/>
              <a:t> de Pedro Aguirre Cerda de Santiago.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7272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800" dirty="0"/>
              <a:t>1 También pueden ser algunos murales que encontramos el lugares públicos.</a:t>
            </a:r>
          </a:p>
          <a:p>
            <a:endParaRPr lang="es-CL" sz="1800" dirty="0"/>
          </a:p>
          <a:p>
            <a:r>
              <a:rPr lang="es-CL" sz="1800" dirty="0"/>
              <a:t>2 Ejemplificar con la fotografía: Mural Presencia en América realizado por un pintor mexicano en la ciudad de Concepción.</a:t>
            </a:r>
          </a:p>
          <a:p>
            <a:endParaRPr lang="es-CL" sz="1800" dirty="0"/>
          </a:p>
          <a:p>
            <a:r>
              <a:rPr lang="es-CL" sz="1800" dirty="0"/>
              <a:t>3 Se podrá realizar la siguiente pregunta ¿Qué lugar de tu barrio debería ser Monumento Histórico, y porqué?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1185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2041">
              <a:defRPr/>
            </a:pPr>
            <a:r>
              <a:rPr lang="es-CL" sz="1800" dirty="0"/>
              <a:t>Los sitios arqueológicos y las piezas que encontramos son vestigios y huellas únicas de los primeras personas que vivieron en nuestro país. </a:t>
            </a:r>
          </a:p>
          <a:p>
            <a:endParaRPr lang="es-CL" sz="1800" dirty="0"/>
          </a:p>
          <a:p>
            <a:r>
              <a:rPr lang="es-CL" sz="1800" dirty="0"/>
              <a:t>Muchos de los sitios arqueológicos se encuentran bajo la tierra, para lo cual se debe excavar para encontrarlos.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7778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sz="18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7778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800" dirty="0"/>
              <a:t>Las momias </a:t>
            </a:r>
            <a:r>
              <a:rPr lang="es-CL" sz="1800" dirty="0" smtClean="0"/>
              <a:t>Chinchorro fueron </a:t>
            </a:r>
            <a:r>
              <a:rPr lang="es-CL" sz="1800" dirty="0"/>
              <a:t>un pueblo de pescadores y recolectores de recursos marinos. Ellos practicaron la momificación de sus cuerpos cuando dejaban este mundo y son unas de las más antiguas del Mundo!!!!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7778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También las</a:t>
            </a:r>
            <a:r>
              <a:rPr lang="es-CL" baseline="0" dirty="0" smtClean="0"/>
              <a:t> piezas que encontramos en los sitios arqueológicos deben ser protegidas, como por ejemplo los platos, vasijas, jarros de cerámica: Y las herramientas hechas de piedra; entre otras.</a:t>
            </a:r>
          </a:p>
          <a:p>
            <a:endParaRPr lang="es-CL" baseline="0" dirty="0" smtClean="0"/>
          </a:p>
          <a:p>
            <a:r>
              <a:rPr lang="es-CL" baseline="0" dirty="0" smtClean="0"/>
              <a:t>Fotografía: 1)</a:t>
            </a: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Recipiente para comer alimentos. Con un rostro animal (zoomorfa</a:t>
            </a:r>
            <a:r>
              <a:rPr lang="es-CL" baseline="0" dirty="0" smtClean="0"/>
              <a:t>) decorado con varios colores, esta fue realizada por el pueblo Diaguita en el Norte de Chile.  2)</a:t>
            </a: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Objeto usado como proyectil. Fabricado en piedra.</a:t>
            </a:r>
            <a:r>
              <a:rPr lang="es-CL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Encontrado en Quinta Normal, Santiago. 3) </a:t>
            </a: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s-C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kollón</a:t>
            </a: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la máscara usada por los mapuche en la ceremonia del </a:t>
            </a:r>
            <a:r>
              <a:rPr lang="es-C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Ngillatún</a:t>
            </a: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Personajes encargados de mantener el orden y velar que se cumplan las reglas del ritual, aunque a veces de una manera simpática y divertida. Otro uso que se les da a estas máscaras es asustar a los niños cuando estos se portan mal, siendo un instrumento de control social. Cultura Mapuche.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7778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800" dirty="0"/>
              <a:t>Las piezas y sitios paleontológicos corresponde a animales o plantas que existieron hace más de 10 mil años y que se fosilizaron o dejaron su huella para que hoy podamos mirarlos.</a:t>
            </a:r>
          </a:p>
          <a:p>
            <a:endParaRPr lang="es-CL" sz="1800" dirty="0"/>
          </a:p>
          <a:p>
            <a:r>
              <a:rPr lang="es-CL" sz="1800" dirty="0" err="1"/>
              <a:t>Fotografia</a:t>
            </a:r>
            <a:r>
              <a:rPr lang="es-CL" sz="1800" dirty="0"/>
              <a:t>: Arriba: Cerro ballena, es una localidad fosilífera única en el Desierto de Atacama, Chile. Abajo( derecha a </a:t>
            </a:r>
            <a:r>
              <a:rPr lang="es-CL" sz="1800" dirty="0" err="1"/>
              <a:t>izq</a:t>
            </a:r>
            <a:r>
              <a:rPr lang="es-CL" sz="1800" dirty="0"/>
              <a:t>) </a:t>
            </a:r>
            <a:r>
              <a:rPr lang="es-CL" sz="1800" i="1" dirty="0" err="1"/>
              <a:t>Imaizumila</a:t>
            </a:r>
            <a:r>
              <a:rPr lang="es-CL" sz="1800" i="1" dirty="0"/>
              <a:t> araucana  / </a:t>
            </a:r>
            <a:r>
              <a:rPr lang="es-CL" sz="1800" i="1" dirty="0" err="1"/>
              <a:t>Carcharocles</a:t>
            </a:r>
            <a:r>
              <a:rPr lang="es-CL" sz="1800" i="1" dirty="0"/>
              <a:t> </a:t>
            </a:r>
            <a:r>
              <a:rPr lang="es-CL" sz="1800" i="1" dirty="0" err="1"/>
              <a:t>megalodon</a:t>
            </a:r>
            <a:r>
              <a:rPr lang="es-CL" sz="1800" i="1" dirty="0"/>
              <a:t> / </a:t>
            </a:r>
            <a:r>
              <a:rPr lang="es-CL" sz="1800" i="1" dirty="0" err="1"/>
              <a:t>Weyla</a:t>
            </a:r>
            <a:r>
              <a:rPr lang="es-CL" sz="1800" i="1" dirty="0"/>
              <a:t> </a:t>
            </a:r>
            <a:r>
              <a:rPr lang="es-CL" sz="1800" i="1" dirty="0" err="1"/>
              <a:t>alata</a:t>
            </a:r>
            <a:endParaRPr lang="es-CL" sz="1800" i="1" dirty="0"/>
          </a:p>
          <a:p>
            <a:endParaRPr lang="es-CL" dirty="0" smtClean="0"/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7778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2041">
              <a:defRPr/>
            </a:pPr>
            <a:r>
              <a:rPr lang="es-CL" sz="1800" dirty="0"/>
              <a:t>1 Son objetos ubicados en un lugar visible para la comunidad y que cumple la función de recordar hechos o personas que han sido importantes para el país.</a:t>
            </a:r>
          </a:p>
          <a:p>
            <a:r>
              <a:rPr lang="es-CL" sz="1800" dirty="0"/>
              <a:t>Generalmente los encontramos en las plazas principales. </a:t>
            </a:r>
          </a:p>
          <a:p>
            <a:endParaRPr lang="es-CL" sz="1800" dirty="0"/>
          </a:p>
          <a:p>
            <a:r>
              <a:rPr lang="es-CL" sz="1800" dirty="0"/>
              <a:t>2 Ejemplificar mediante la fotografía: Monumento Público a Lautaro en la plaza de la Independencia de Concepción.</a:t>
            </a:r>
          </a:p>
          <a:p>
            <a:endParaRPr lang="es-CL" sz="1800" dirty="0"/>
          </a:p>
          <a:p>
            <a:r>
              <a:rPr lang="es-CL" sz="1800" dirty="0"/>
              <a:t>3 Se podrá realizar la siguiente pregunta ¿A qué personas o a qué suceso de mi colegio le haríamos un Monumento Público?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0237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2041">
              <a:defRPr/>
            </a:pPr>
            <a:r>
              <a:rPr lang="es-CL" sz="1800" dirty="0"/>
              <a:t>Ecosistemas que son de interés para investigaciones científicas: geológicas, paleontológicas, zoológicas, botánicas o de ecología. </a:t>
            </a:r>
          </a:p>
          <a:p>
            <a:pPr defTabSz="892041">
              <a:defRPr/>
            </a:pPr>
            <a:endParaRPr lang="es-CL" sz="1800" dirty="0"/>
          </a:p>
          <a:p>
            <a:pPr defTabSz="892041">
              <a:defRPr/>
            </a:pPr>
            <a:r>
              <a:rPr lang="es-CL" sz="1800" dirty="0"/>
              <a:t>Fotografía: Santuario de la Naturaleza Cerro Dragón de Iquique, es una Duna (gran acumulación e arena) más grande que ese encuentra en una ciudad.</a:t>
            </a:r>
          </a:p>
          <a:p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94772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2041">
              <a:defRPr/>
            </a:pPr>
            <a:r>
              <a:rPr lang="es-CL" sz="1800" dirty="0"/>
              <a:t>Fotografía: Cajón del Río </a:t>
            </a:r>
            <a:r>
              <a:rPr lang="es-CL" sz="1800" dirty="0" err="1"/>
              <a:t>Achibueno</a:t>
            </a:r>
            <a:r>
              <a:rPr lang="es-CL" sz="1800" dirty="0"/>
              <a:t> Linares, </a:t>
            </a:r>
            <a:r>
              <a:rPr lang="es-CL" sz="1800" dirty="0" err="1"/>
              <a:t>Longaví</a:t>
            </a:r>
            <a:r>
              <a:rPr lang="es-CL" sz="1800" dirty="0"/>
              <a:t> y </a:t>
            </a:r>
            <a:r>
              <a:rPr lang="es-CL" sz="1800" dirty="0" err="1"/>
              <a:t>Colbún</a:t>
            </a:r>
            <a:r>
              <a:rPr lang="es-CL" sz="1800" dirty="0"/>
              <a:t>, Región del Maule, a aproximadamente 20 km hacia el sureste de la ciudad de Linares.</a:t>
            </a:r>
          </a:p>
          <a:p>
            <a:pPr defTabSz="892041">
              <a:defRPr/>
            </a:pPr>
            <a:endParaRPr lang="es-CL" sz="1800" dirty="0"/>
          </a:p>
          <a:p>
            <a:pPr defTabSz="892041">
              <a:defRPr/>
            </a:pPr>
            <a:r>
              <a:rPr lang="es-CL" sz="1800" dirty="0"/>
              <a:t>¿Qué lugar de la naturaleza que haz visitado debería ser protegido?</a:t>
            </a:r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24689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2041">
              <a:defRPr/>
            </a:pPr>
            <a:r>
              <a:rPr lang="es-CL" baseline="0" dirty="0" smtClean="0"/>
              <a:t>1 Describir la Fotografía: Trabajadores Salineros de </a:t>
            </a:r>
            <a:r>
              <a:rPr lang="es-CL" baseline="0" dirty="0" err="1" smtClean="0"/>
              <a:t>Cahuil</a:t>
            </a:r>
            <a:r>
              <a:rPr lang="es-CL" baseline="0" dirty="0" smtClean="0"/>
              <a:t> en </a:t>
            </a:r>
            <a:r>
              <a:rPr lang="es-CL" baseline="0" dirty="0" err="1" smtClean="0"/>
              <a:t>Pichilemu</a:t>
            </a:r>
            <a:r>
              <a:rPr lang="es-CL" baseline="0" dirty="0" smtClean="0"/>
              <a:t>, ellos recolectan la sal que proviene del mar por medio de un trabajo artesanal.</a:t>
            </a:r>
          </a:p>
          <a:p>
            <a:pPr defTabSz="892041">
              <a:defRPr/>
            </a:pPr>
            <a:endParaRPr lang="es-CL" dirty="0" smtClean="0"/>
          </a:p>
          <a:p>
            <a:r>
              <a:rPr lang="es-CL" dirty="0" smtClean="0"/>
              <a:t>2 Se le deberá preguntar</a:t>
            </a:r>
            <a:r>
              <a:rPr lang="es-CL" baseline="0" dirty="0" smtClean="0"/>
              <a:t> a las niñas y niños </a:t>
            </a:r>
            <a:r>
              <a:rPr lang="es-C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¿Quiénes tienen cultura?</a:t>
            </a:r>
            <a:r>
              <a:rPr lang="es-CL" baseline="0" dirty="0" smtClean="0"/>
              <a:t>, el que generalmente es confundido con personas que tienen sabiduría, inteligencia o estatus social. </a:t>
            </a:r>
          </a:p>
          <a:p>
            <a:endParaRPr lang="es-CL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3477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1 Se deberá indicar</a:t>
            </a:r>
            <a:r>
              <a:rPr lang="es-CL" baseline="0" dirty="0" smtClean="0"/>
              <a:t> que el Patrimonio Cultural es algo que nos pertenece a todos como pueblo.</a:t>
            </a:r>
          </a:p>
          <a:p>
            <a:r>
              <a:rPr lang="es-CL" baseline="0" dirty="0" smtClean="0"/>
              <a:t>Y que es deber de todas y todos protegerlo y cuidarlo, ya que debemos buscar que nuestros hijos, nietos, bisnietos y tataranietos puedan apreciarlos como nosotros.</a:t>
            </a:r>
          </a:p>
          <a:p>
            <a:endParaRPr lang="es-CL" baseline="0" dirty="0" smtClean="0"/>
          </a:p>
          <a:p>
            <a:r>
              <a:rPr lang="es-CL" dirty="0" smtClean="0"/>
              <a:t>2 Describir</a:t>
            </a:r>
            <a:r>
              <a:rPr lang="es-CL" baseline="0" dirty="0" smtClean="0"/>
              <a:t> la fotografía: Isla de Rapa </a:t>
            </a:r>
            <a:r>
              <a:rPr lang="es-CL" baseline="0" dirty="0" err="1" smtClean="0"/>
              <a:t>Nui</a:t>
            </a:r>
            <a:r>
              <a:rPr lang="es-CL" baseline="0" dirty="0" smtClean="0"/>
              <a:t>, también conocido como Isla de Pascua, en este lugar muy alejado del continente se encuentra el pueblo de Rapa </a:t>
            </a:r>
            <a:r>
              <a:rPr lang="es-CL" baseline="0" dirty="0" err="1" smtClean="0"/>
              <a:t>Nui</a:t>
            </a:r>
            <a:r>
              <a:rPr lang="es-CL" baseline="0" dirty="0" smtClean="0"/>
              <a:t> quienes antiguamente construían las famosas estatuas de piedra llamadas “</a:t>
            </a:r>
            <a:r>
              <a:rPr lang="es-CL" baseline="0" dirty="0" err="1" smtClean="0"/>
              <a:t>Moai</a:t>
            </a:r>
            <a:r>
              <a:rPr lang="es-CL" baseline="0" dirty="0" smtClean="0"/>
              <a:t>”. Este Lugar también es un Sitio de Patrimonio de la Humanidad.</a:t>
            </a:r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1429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10951"/>
            <a:r>
              <a:rPr lang="es-CL" dirty="0" smtClean="0"/>
              <a:t>1</a:t>
            </a:r>
            <a:r>
              <a:rPr lang="es-CL" baseline="0" dirty="0" smtClean="0"/>
              <a:t> </a:t>
            </a:r>
            <a:r>
              <a:rPr lang="es-CL" dirty="0" smtClean="0"/>
              <a:t>Se deberá explicar a los niñas/os</a:t>
            </a:r>
            <a:r>
              <a:rPr lang="es-CL" baseline="0" dirty="0" smtClean="0"/>
              <a:t> que todas y todos tenemos cultura, pues es lo que nos hace seres humanos.</a:t>
            </a:r>
          </a:p>
          <a:p>
            <a:pPr defTabSz="1010951"/>
            <a:r>
              <a:rPr lang="es-CL" baseline="0" dirty="0" smtClean="0"/>
              <a:t>La cultura es la transformación de la naturaleza; y esta se expresa en las formas como hacemos las cosas: trabajar, comer, religión, vivir, divertirse, etc.</a:t>
            </a:r>
          </a:p>
          <a:p>
            <a:pPr defTabSz="1010951"/>
            <a:endParaRPr lang="es-CL" baseline="0" dirty="0" smtClean="0"/>
          </a:p>
          <a:p>
            <a:r>
              <a:rPr lang="es-CL" dirty="0" smtClean="0"/>
              <a:t>2</a:t>
            </a:r>
            <a:r>
              <a:rPr lang="es-CL" baseline="0" dirty="0" smtClean="0"/>
              <a:t> </a:t>
            </a:r>
            <a:r>
              <a:rPr lang="es-CL" dirty="0" smtClean="0"/>
              <a:t>Describir</a:t>
            </a:r>
            <a:r>
              <a:rPr lang="es-CL" baseline="0" dirty="0" smtClean="0"/>
              <a:t> la fotografía</a:t>
            </a:r>
            <a:r>
              <a:rPr lang="es-CL" dirty="0" smtClean="0"/>
              <a:t>: Misa del Cerro La Muralla</a:t>
            </a:r>
            <a:r>
              <a:rPr lang="es-CL" baseline="0" dirty="0" smtClean="0"/>
              <a:t> en San Vicente, se realiza una fiesta popular todos los años en que la gente del pueblo sube un cerro y realizan una actividad religiosa y posteriormente una fiesta popular.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518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2041">
              <a:defRPr/>
            </a:pPr>
            <a:r>
              <a:rPr lang="es-CL" dirty="0" smtClean="0"/>
              <a:t>1</a:t>
            </a:r>
            <a:r>
              <a:rPr lang="es-CL" baseline="0" dirty="0" smtClean="0"/>
              <a:t> </a:t>
            </a:r>
            <a:r>
              <a:rPr lang="es-CL" dirty="0" smtClean="0"/>
              <a:t>Describir</a:t>
            </a:r>
            <a:r>
              <a:rPr lang="es-CL" baseline="0" dirty="0" smtClean="0"/>
              <a:t> la fotografía</a:t>
            </a:r>
            <a:r>
              <a:rPr lang="es-CL" dirty="0" smtClean="0"/>
              <a:t>: </a:t>
            </a:r>
            <a:r>
              <a:rPr lang="es-CL" baseline="0" dirty="0" smtClean="0"/>
              <a:t>Pueblo de </a:t>
            </a:r>
            <a:r>
              <a:rPr lang="es-CL" baseline="0" dirty="0" err="1" smtClean="0"/>
              <a:t>Sewell</a:t>
            </a:r>
            <a:r>
              <a:rPr lang="es-CL" baseline="0" dirty="0" smtClean="0"/>
              <a:t>, lugar donde vivieron miles de trabajadores mineros junto a sus familias durante el Siglo XX. Este Lugar además tiene la importancia de ser un Patrimonio de la Humanidad. </a:t>
            </a:r>
          </a:p>
          <a:p>
            <a:pPr defTabSz="892041">
              <a:defRPr/>
            </a:pPr>
            <a:endParaRPr lang="es-CL" baseline="0" dirty="0" smtClean="0"/>
          </a:p>
          <a:p>
            <a:r>
              <a:rPr lang="es-CL" dirty="0" smtClean="0"/>
              <a:t>2</a:t>
            </a:r>
            <a:r>
              <a:rPr lang="es-CL" baseline="0" dirty="0" smtClean="0"/>
              <a:t> </a:t>
            </a:r>
            <a:r>
              <a:rPr lang="es-CL" dirty="0" smtClean="0"/>
              <a:t>Se deberá preguntar</a:t>
            </a:r>
            <a:r>
              <a:rPr lang="es-CL" baseline="0" dirty="0" smtClean="0"/>
              <a:t> qué es el Patrimonio Cultural, indicando que Patrimonio se refiere a algo con un valor pero que no tiene un precio en dinero determinado.</a:t>
            </a:r>
          </a:p>
          <a:p>
            <a:endParaRPr lang="es-CL" dirty="0" smtClean="0"/>
          </a:p>
          <a:p>
            <a:endParaRPr lang="es-CL" baseline="0" dirty="0" smtClean="0"/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3420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800" dirty="0">
                <a:latin typeface="+mj-lt"/>
              </a:rPr>
              <a:t>1 Se deberá explicar a los niñas/os que el Patrimonio es una selección de las cosas más importantes que hacemos o tenemos, ello puede ser leyendas, música, tradiciones, fiestas, edificios antiguos, pueblos tradicionales; piezas de museo; etc.</a:t>
            </a:r>
          </a:p>
          <a:p>
            <a:endParaRPr lang="es-CL" sz="1800" dirty="0">
              <a:latin typeface="+mj-lt"/>
            </a:endParaRPr>
          </a:p>
          <a:p>
            <a:pPr defTabSz="892041">
              <a:defRPr/>
            </a:pPr>
            <a:r>
              <a:rPr lang="es-CL" sz="1800" dirty="0">
                <a:latin typeface="+mj-lt"/>
              </a:rPr>
              <a:t>2 Explicar la Fotografía*: Pareja bailado cueca con la música de un grupo folklórico, un estilo musical muy común dentro de Chile Central.</a:t>
            </a:r>
          </a:p>
          <a:p>
            <a:r>
              <a:rPr lang="es-CL" sz="1800" dirty="0">
                <a:latin typeface="+mj-lt"/>
              </a:rPr>
              <a:t>*Nota: Es muy bueno que pudieran cambiar la fotografía por un baile de tu región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1024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1</a:t>
            </a:r>
            <a:r>
              <a:rPr lang="es-CL" baseline="0" dirty="0" smtClean="0"/>
              <a:t> </a:t>
            </a:r>
            <a:r>
              <a:rPr lang="es-CL" dirty="0" smtClean="0"/>
              <a:t>Se deberá explicar a las</a:t>
            </a:r>
            <a:r>
              <a:rPr lang="es-CL" baseline="0" dirty="0" smtClean="0"/>
              <a:t> niñas/os que t</a:t>
            </a:r>
            <a:r>
              <a:rPr lang="es-CL" dirty="0" smtClean="0"/>
              <a:t>ambién</a:t>
            </a:r>
            <a:r>
              <a:rPr lang="es-CL" baseline="0" dirty="0" smtClean="0"/>
              <a:t> tenemos Patrimonio Natural el que se define como los lugares que por sus características representan un lugar excepcional para el estudio de los científicos y para que todas y todos podamos disfrutar de ellos. </a:t>
            </a:r>
          </a:p>
          <a:p>
            <a:endParaRPr lang="es-CL" baseline="0" dirty="0" smtClean="0"/>
          </a:p>
          <a:p>
            <a:r>
              <a:rPr lang="es-CL" baseline="0" dirty="0" smtClean="0"/>
              <a:t>Describir la fotografía: Santuario de la Naturaleza Península Hualpén en Concepción en el cual preserva la flora y fauna de la zona como los árboles nativos boldo y olivillo; y animales como el lobo de mar y el </a:t>
            </a:r>
            <a:r>
              <a:rPr lang="es-CL" baseline="0" dirty="0" err="1" smtClean="0"/>
              <a:t>chungungo</a:t>
            </a:r>
            <a:r>
              <a:rPr lang="es-CL" baseline="0" dirty="0" smtClean="0"/>
              <a:t>. 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8702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2041">
              <a:defRPr/>
            </a:pPr>
            <a:r>
              <a:rPr lang="es-CL" sz="1800" dirty="0">
                <a:latin typeface="+mj-lt"/>
              </a:rPr>
              <a:t>El patrimonio se divide por categorías, y existen 5 tipos de Monumentos Nacionales: arqueológicos y paleontológicos, históricos, santuarios de la naturaleza, zonas típicas y monumentos públicos.</a:t>
            </a:r>
          </a:p>
          <a:p>
            <a:endParaRPr lang="es-CL" sz="1800" dirty="0">
              <a:latin typeface="+mj-lt"/>
            </a:endParaRPr>
          </a:p>
          <a:p>
            <a:r>
              <a:rPr lang="es-CL" sz="1800" dirty="0">
                <a:latin typeface="+mj-lt"/>
              </a:rPr>
              <a:t>Acá podemos ver muchos ejemplos de Patrimonio, como lo son esculturas a nuestros héroes, casas tradicionales, antiguas fábricas, piezas arqueológicas, y lugares donde viven animalitos.</a:t>
            </a:r>
          </a:p>
          <a:p>
            <a:endParaRPr lang="es-CL" baseline="0" dirty="0" smtClean="0"/>
          </a:p>
          <a:p>
            <a:r>
              <a:rPr lang="es-CL" baseline="0" dirty="0" smtClean="0"/>
              <a:t> 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9246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800" dirty="0"/>
              <a:t>Son conjuntos de edificios en la ciudad o el campo, que tienen un aspecto o arquitectura especial, que hacen diferente las formas de vida de las personas que ahí viven.</a:t>
            </a:r>
          </a:p>
          <a:p>
            <a:endParaRPr lang="es-CL" sz="1800" dirty="0"/>
          </a:p>
          <a:p>
            <a:r>
              <a:rPr lang="es-CL" sz="1800" dirty="0"/>
              <a:t>Un ejemplo de ello es la Zona Típica de Chiu </a:t>
            </a:r>
            <a:r>
              <a:rPr lang="es-CL" sz="1800" dirty="0" err="1"/>
              <a:t>Chiu</a:t>
            </a:r>
            <a:r>
              <a:rPr lang="es-CL" sz="1800" dirty="0"/>
              <a:t>, este es un pueblito del Norte de Chile en que vive una comunidad indígena atacameña y se caracteriza por que sus casas son de adobe y posee una linda iglesia.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495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2041">
              <a:defRPr/>
            </a:pPr>
            <a:r>
              <a:rPr lang="es-CL" sz="1800" dirty="0"/>
              <a:t>Son aquellos lugares, edificios o algunas ruinas muy valiosas para la comunidad puede ser por su antigüedad, historia, materiales o usos.</a:t>
            </a:r>
          </a:p>
          <a:p>
            <a:r>
              <a:rPr lang="es-CL" sz="1800" dirty="0"/>
              <a:t>Los Monumentos Históricos pueden ser antiguos palacios, castillos o construcciones de la colonia.</a:t>
            </a:r>
          </a:p>
          <a:p>
            <a:endParaRPr lang="es-CL" sz="1800" dirty="0"/>
          </a:p>
          <a:p>
            <a:r>
              <a:rPr lang="es-CL" sz="1800" dirty="0"/>
              <a:t>Fotografía: un ejemplo de ellos es </a:t>
            </a:r>
            <a:r>
              <a:rPr lang="es-CL" sz="1800" dirty="0" smtClean="0"/>
              <a:t>Palacio de la Moneda. </a:t>
            </a:r>
            <a:r>
              <a:rPr lang="es-CL" sz="1800" dirty="0"/>
              <a:t>Antigua Real casa de la Moneda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C7926-A35E-4D05-8C3F-3CD69BA4CBDD}" type="slidenum">
              <a:rPr lang="es-CL" smtClean="0"/>
              <a:pPr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5517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681A-2594-EE40-AB6B-7F2BFA7FB1D9}" type="datetimeFigureOut">
              <a:rPr lang="es-ES_tradnl" smtClean="0"/>
              <a:pPr/>
              <a:t>08/09/2017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B39-D150-CE4E-87CC-C697DD7AF10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681A-2594-EE40-AB6B-7F2BFA7FB1D9}" type="datetimeFigureOut">
              <a:rPr lang="es-ES_tradnl" smtClean="0"/>
              <a:pPr/>
              <a:t>08/09/2017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B39-D150-CE4E-87CC-C697DD7AF10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681A-2594-EE40-AB6B-7F2BFA7FB1D9}" type="datetimeFigureOut">
              <a:rPr lang="es-ES_tradnl" smtClean="0"/>
              <a:pPr/>
              <a:t>08/09/2017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B39-D150-CE4E-87CC-C697DD7AF10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681A-2594-EE40-AB6B-7F2BFA7FB1D9}" type="datetimeFigureOut">
              <a:rPr lang="es-ES_tradnl" smtClean="0"/>
              <a:pPr/>
              <a:t>08/09/2017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B39-D150-CE4E-87CC-C697DD7AF10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681A-2594-EE40-AB6B-7F2BFA7FB1D9}" type="datetimeFigureOut">
              <a:rPr lang="es-ES_tradnl" smtClean="0"/>
              <a:pPr/>
              <a:t>08/09/2017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B39-D150-CE4E-87CC-C697DD7AF10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681A-2594-EE40-AB6B-7F2BFA7FB1D9}" type="datetimeFigureOut">
              <a:rPr lang="es-ES_tradnl" smtClean="0"/>
              <a:pPr/>
              <a:t>08/09/2017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B39-D150-CE4E-87CC-C697DD7AF10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681A-2594-EE40-AB6B-7F2BFA7FB1D9}" type="datetimeFigureOut">
              <a:rPr lang="es-ES_tradnl" smtClean="0"/>
              <a:pPr/>
              <a:t>08/09/2017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B39-D150-CE4E-87CC-C697DD7AF10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681A-2594-EE40-AB6B-7F2BFA7FB1D9}" type="datetimeFigureOut">
              <a:rPr lang="es-ES_tradnl" smtClean="0"/>
              <a:pPr/>
              <a:t>08/09/2017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B39-D150-CE4E-87CC-C697DD7AF10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681A-2594-EE40-AB6B-7F2BFA7FB1D9}" type="datetimeFigureOut">
              <a:rPr lang="es-ES_tradnl" smtClean="0"/>
              <a:pPr/>
              <a:t>08/09/2017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B39-D150-CE4E-87CC-C697DD7AF10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681A-2594-EE40-AB6B-7F2BFA7FB1D9}" type="datetimeFigureOut">
              <a:rPr lang="es-ES_tradnl" smtClean="0"/>
              <a:pPr/>
              <a:t>08/09/2017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B39-D150-CE4E-87CC-C697DD7AF10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681A-2594-EE40-AB6B-7F2BFA7FB1D9}" type="datetimeFigureOut">
              <a:rPr lang="es-ES_tradnl" smtClean="0"/>
              <a:pPr/>
              <a:t>08/09/2017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B39-D150-CE4E-87CC-C697DD7AF10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2681A-2594-EE40-AB6B-7F2BFA7FB1D9}" type="datetimeFigureOut">
              <a:rPr lang="es-ES_tradnl" smtClean="0"/>
              <a:pPr/>
              <a:t>08/09/2017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06B39-D150-CE4E-87CC-C697DD7AF10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microsoft.com/office/2007/relationships/hdphoto" Target="../media/hdphoto3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12" Type="http://schemas.microsoft.com/office/2007/relationships/hdphoto" Target="../media/hdphoto26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0" Type="http://schemas.microsoft.com/office/2007/relationships/hdphoto" Target="../media/hdphoto25.wdp"/><Relationship Id="rId4" Type="http://schemas.microsoft.com/office/2007/relationships/hdphoto" Target="../media/hdphoto3.wdp"/><Relationship Id="rId9" Type="http://schemas.openxmlformats.org/officeDocument/2006/relationships/image" Target="../media/image43.png"/><Relationship Id="rId14" Type="http://schemas.microsoft.com/office/2007/relationships/hdphoto" Target="../media/hdphoto2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eg"/><Relationship Id="rId7" Type="http://schemas.microsoft.com/office/2007/relationships/hdphoto" Target="../media/hdphoto29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28.wdp"/><Relationship Id="rId4" Type="http://schemas.openxmlformats.org/officeDocument/2006/relationships/image" Target="../media/image47.png"/><Relationship Id="rId9" Type="http://schemas.microsoft.com/office/2007/relationships/hdphoto" Target="../media/hdphoto3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7.png"/><Relationship Id="rId18" Type="http://schemas.microsoft.com/office/2007/relationships/hdphoto" Target="../media/hdphoto11.wdp"/><Relationship Id="rId26" Type="http://schemas.microsoft.com/office/2007/relationships/hdphoto" Target="../media/hdphoto15.wdp"/><Relationship Id="rId39" Type="http://schemas.microsoft.com/office/2007/relationships/hdphoto" Target="../media/hdphoto21.wdp"/><Relationship Id="rId3" Type="http://schemas.openxmlformats.org/officeDocument/2006/relationships/hyperlink" Target="file:///\\Storage\respaldos\Nseverino\CMN\PPT%20Institucionales%20y%20de%20la%20ley\Zona%20T&#237;pica.ppt" TargetMode="External"/><Relationship Id="rId21" Type="http://schemas.openxmlformats.org/officeDocument/2006/relationships/image" Target="../media/image21.png"/><Relationship Id="rId34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microsoft.com/office/2007/relationships/hdphoto" Target="../media/hdphoto8.wdp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33" Type="http://schemas.microsoft.com/office/2007/relationships/hdphoto" Target="../media/hdphoto18.wdp"/><Relationship Id="rId38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29" Type="http://schemas.openxmlformats.org/officeDocument/2006/relationships/image" Target="../media/image25.png"/><Relationship Id="rId41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\\Storage\respaldos\Nseverino\CMN\PPT%20Institucionales%20y%20de%20la%20ley\Monumento%20P&#250;blico.ppt" TargetMode="External"/><Relationship Id="rId11" Type="http://schemas.openxmlformats.org/officeDocument/2006/relationships/image" Target="../media/image16.png"/><Relationship Id="rId24" Type="http://schemas.microsoft.com/office/2007/relationships/hdphoto" Target="../media/hdphoto14.wdp"/><Relationship Id="rId32" Type="http://schemas.openxmlformats.org/officeDocument/2006/relationships/image" Target="../media/image26.png"/><Relationship Id="rId37" Type="http://schemas.microsoft.com/office/2007/relationships/hdphoto" Target="../media/hdphoto20.wdp"/><Relationship Id="rId40" Type="http://schemas.openxmlformats.org/officeDocument/2006/relationships/image" Target="../media/image30.png"/><Relationship Id="rId5" Type="http://schemas.microsoft.com/office/2007/relationships/hdphoto" Target="../media/hdphoto5.wdp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28" Type="http://schemas.microsoft.com/office/2007/relationships/hdphoto" Target="../media/hdphoto16.wdp"/><Relationship Id="rId36" Type="http://schemas.openxmlformats.org/officeDocument/2006/relationships/image" Target="../media/image28.png"/><Relationship Id="rId10" Type="http://schemas.microsoft.com/office/2007/relationships/hdphoto" Target="../media/hdphoto7.wdp"/><Relationship Id="rId19" Type="http://schemas.openxmlformats.org/officeDocument/2006/relationships/image" Target="../media/image20.png"/><Relationship Id="rId31" Type="http://schemas.openxmlformats.org/officeDocument/2006/relationships/hyperlink" Target="file:///\\Storage\respaldos\Nseverino\CMN\PPT%20Institucionales%20y%20de%20la%20ley\Santuario%20de%20la%20Naturaleza.ppt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microsoft.com/office/2007/relationships/hdphoto" Target="../media/hdphoto9.wdp"/><Relationship Id="rId22" Type="http://schemas.microsoft.com/office/2007/relationships/hdphoto" Target="../media/hdphoto13.wdp"/><Relationship Id="rId27" Type="http://schemas.openxmlformats.org/officeDocument/2006/relationships/image" Target="../media/image24.png"/><Relationship Id="rId30" Type="http://schemas.microsoft.com/office/2007/relationships/hdphoto" Target="../media/hdphoto17.wdp"/><Relationship Id="rId35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361950" y="3839308"/>
            <a:ext cx="82901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800" dirty="0" smtClean="0">
              <a:latin typeface="Verdana"/>
              <a:cs typeface="Verdana"/>
            </a:endParaRPr>
          </a:p>
          <a:p>
            <a:pPr algn="ctr"/>
            <a:r>
              <a:rPr lang="es-CL" sz="2800" b="1" cap="all" spc="300" dirty="0" smtClean="0">
                <a:solidFill>
                  <a:schemeClr val="bg1"/>
                </a:solidFill>
                <a:cs typeface="Verdana"/>
              </a:rPr>
              <a:t> patrimonio </a:t>
            </a:r>
          </a:p>
          <a:p>
            <a:pPr algn="ctr"/>
            <a:r>
              <a:rPr lang="es-CL" sz="2800" b="1" cap="all" spc="300" dirty="0" smtClean="0">
                <a:solidFill>
                  <a:schemeClr val="bg1"/>
                </a:solidFill>
                <a:cs typeface="Verdana"/>
              </a:rPr>
              <a:t>cultural y natural </a:t>
            </a:r>
          </a:p>
          <a:p>
            <a:pPr algn="ctr"/>
            <a:r>
              <a:rPr lang="es-CL" sz="2800" b="1" cap="all" spc="300" dirty="0" smtClean="0">
                <a:solidFill>
                  <a:schemeClr val="bg1"/>
                </a:solidFill>
                <a:cs typeface="Verdana"/>
              </a:rPr>
              <a:t>de chile</a:t>
            </a:r>
            <a:endParaRPr lang="es-ES_tradnl" sz="1600" b="1" dirty="0" smtClean="0">
              <a:cs typeface="Verdana"/>
            </a:endParaRPr>
          </a:p>
        </p:txBody>
      </p:sp>
      <p:pic>
        <p:nvPicPr>
          <p:cNvPr id="1026" name="Picture 2" descr="C:\Users\catalina.cornejo\Desktop\PATRINIÑOS\logos\guanaco diba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31" y="643623"/>
            <a:ext cx="2465544" cy="31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03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2530" name="Picture 2" descr="http://www.monumentos.cl/catalogo/625/articles-59576_imagen_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299" y="0"/>
            <a:ext cx="9291145" cy="696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atalina.cornejo\Desktop\PATRINIÑOS\Ilustraciones\personajes\abejorro perf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4918" flipH="1">
            <a:off x="2976166" y="2495874"/>
            <a:ext cx="1101391" cy="8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4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2" descr="Z:\EN TRANSITO\Murales Sole\MH Mural presencia de América Latina U de Conce\HPIM6915 Inostroza200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4077"/>
            <a:ext cx="9144000" cy="6892078"/>
          </a:xfrm>
        </p:spPr>
      </p:pic>
      <p:pic>
        <p:nvPicPr>
          <p:cNvPr id="6" name="Picture 3" descr="C:\Users\catalina.cornejo\Desktop\PATRINIÑOS\Ilustraciones\personajes\abejorro perf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4918" flipH="1">
            <a:off x="7718668" y="2407145"/>
            <a:ext cx="714884" cy="55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69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explora.cl/media/k2/items/cache/36bf1e63867ce07ca29876c3c52bd802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-1320648" y="5734104"/>
            <a:ext cx="10464648" cy="971495"/>
          </a:xfrm>
          <a:solidFill>
            <a:schemeClr val="accent6">
              <a:lumMod val="75000"/>
              <a:alpha val="49000"/>
            </a:schemeClr>
          </a:solidFill>
        </p:spPr>
        <p:txBody>
          <a:bodyPr>
            <a:normAutofit/>
          </a:bodyPr>
          <a:lstStyle/>
          <a:p>
            <a:r>
              <a:rPr lang="es-CL" sz="2800" spc="300" dirty="0" smtClean="0">
                <a:solidFill>
                  <a:schemeClr val="bg1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2400" spc="30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Monumentos Arqueológicos y Paleontológicos</a:t>
            </a:r>
            <a:endParaRPr lang="es-CL" sz="2800" spc="3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14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0/03/Pukar%C3%A1_de_Quitor_o_Pucar%C3%A1_de_Quitor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1707" y="0"/>
            <a:ext cx="9928773" cy="744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atalina.cornejo\Desktop\PATRINIÑOS\Ilustraciones\personajes\guanaco-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55" b="95545" l="95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8085" y="2128693"/>
            <a:ext cx="2464377" cy="318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ovalada"/>
          <p:cNvSpPr/>
          <p:nvPr/>
        </p:nvSpPr>
        <p:spPr>
          <a:xfrm>
            <a:off x="5014855" y="672052"/>
            <a:ext cx="3805295" cy="2109248"/>
          </a:xfrm>
          <a:prstGeom prst="wedgeEllipseCallout">
            <a:avLst>
              <a:gd name="adj1" fmla="val -49690"/>
              <a:gd name="adj2" fmla="val 42921"/>
            </a:avLst>
          </a:prstGeom>
          <a:solidFill>
            <a:schemeClr val="accent5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Rectángulo"/>
          <p:cNvSpPr/>
          <p:nvPr/>
        </p:nvSpPr>
        <p:spPr>
          <a:xfrm>
            <a:off x="5362461" y="1205363"/>
            <a:ext cx="3267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Otros se encuentran sobre la tierra como los </a:t>
            </a:r>
            <a:r>
              <a:rPr lang="es-CL" b="1" dirty="0">
                <a:solidFill>
                  <a:schemeClr val="bg1"/>
                </a:solidFill>
              </a:rPr>
              <a:t>Pucarás</a:t>
            </a:r>
            <a:r>
              <a:rPr lang="es-CL" dirty="0">
                <a:solidFill>
                  <a:schemeClr val="bg1"/>
                </a:solidFill>
              </a:rPr>
              <a:t> que son lugares que construyeron los Incas. </a:t>
            </a:r>
          </a:p>
        </p:txBody>
      </p:sp>
    </p:spTree>
    <p:extLst>
      <p:ext uri="{BB962C8B-B14F-4D97-AF65-F5344CB8AC3E}">
        <p14:creationId xmlns:p14="http://schemas.microsoft.com/office/powerpoint/2010/main" val="241941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laderasur.cl/wp-content/uploads/2015/08/Momia-estilo-negro.-5000-3000-a.C-Excavada-en-1983-por-G.Focacci.-Lactante-de-sexo-indeterminado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1372"/>
            <a:ext cx="9180621" cy="429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laderasur.cl/wp-content/uploads/2015/08/Momia-estilo-negro.-5000-3000-a.C-Excavada-en-1983-por-G.Focacci.-Lactante-de-sexo-indeterminado-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621" y="5502164"/>
            <a:ext cx="9180621" cy="135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laderasur.cl/wp-content/uploads/2015/08/Momia-estilo-negro.-5000-3000-a.C-Excavada-en-1983-por-G.Focacci.-Lactante-de-sexo-indeterminado-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621" y="536028"/>
            <a:ext cx="9180621" cy="67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laderasur.cl/wp-content/uploads/2015/08/Momia-estilo-negro.-5000-3000-a.C-Excavada-en-1983-por-G.Focacci.-Lactante-de-sexo-indeterminado-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622" y="0"/>
            <a:ext cx="9180621" cy="67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Llamada de nube"/>
          <p:cNvSpPr/>
          <p:nvPr/>
        </p:nvSpPr>
        <p:spPr>
          <a:xfrm>
            <a:off x="4305300" y="4829175"/>
            <a:ext cx="4495800" cy="1847850"/>
          </a:xfrm>
          <a:prstGeom prst="cloudCallout">
            <a:avLst>
              <a:gd name="adj1" fmla="val -61511"/>
              <a:gd name="adj2" fmla="val -38531"/>
            </a:avLst>
          </a:prstGeom>
          <a:solidFill>
            <a:schemeClr val="accent6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Las momias no tan solo están en Egipto, también las encontramos en el norte de Chile y se llaman </a:t>
            </a:r>
            <a:r>
              <a:rPr lang="es-CL" dirty="0" smtClean="0"/>
              <a:t>Chinchorro!</a:t>
            </a:r>
            <a:endParaRPr lang="es-CL" dirty="0"/>
          </a:p>
        </p:txBody>
      </p:sp>
      <p:pic>
        <p:nvPicPr>
          <p:cNvPr id="11" name="Picture 2" descr="C:\Users\catalina.cornejo\Desktop\PATRINIÑOS\Ilustraciones\personajes\guanaco sentado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1" b="965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250" y="3903592"/>
            <a:ext cx="3932163" cy="303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3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733674" y="3306005"/>
            <a:ext cx="4841441" cy="1208845"/>
          </a:xfrm>
          <a:prstGeom prst="wedgeRoundRectCallout">
            <a:avLst>
              <a:gd name="adj1" fmla="val -60131"/>
              <a:gd name="adj2" fmla="val 26134"/>
              <a:gd name="adj3" fmla="val 16667"/>
            </a:avLst>
          </a:prstGeom>
          <a:solidFill>
            <a:schemeClr val="accent5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Llamada rectangular redondeada"/>
          <p:cNvSpPr/>
          <p:nvPr/>
        </p:nvSpPr>
        <p:spPr>
          <a:xfrm>
            <a:off x="3162300" y="67289"/>
            <a:ext cx="3943350" cy="1398629"/>
          </a:xfrm>
          <a:prstGeom prst="wedgeRoundRectCallout">
            <a:avLst>
              <a:gd name="adj1" fmla="val -60131"/>
              <a:gd name="adj2" fmla="val 26134"/>
              <a:gd name="adj3" fmla="val 16667"/>
            </a:avLst>
          </a:prstGeom>
          <a:solidFill>
            <a:schemeClr val="accent5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2" descr="C:\Users\catalina.cornejo\Desktop\PATRINIÑOS\Ilustraciones\personajes\guanaco sentad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1" b="965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55" y="218578"/>
            <a:ext cx="3018084" cy="23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8" b="95879" l="0" r="99204">
                        <a14:backgroundMark x1="1274" y1="35575" x2="2229" y2="47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17" y="766603"/>
            <a:ext cx="4016065" cy="294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590925" y="218578"/>
            <a:ext cx="3086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También las piezas que encontramos en los sitios arqueológicos deben ser </a:t>
            </a:r>
            <a:r>
              <a:rPr lang="es-CL" b="1" dirty="0" smtClean="0">
                <a:solidFill>
                  <a:schemeClr val="bg1"/>
                </a:solidFill>
              </a:rPr>
              <a:t>protegidas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033039" y="3563329"/>
            <a:ext cx="45420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Como platos</a:t>
            </a:r>
            <a:r>
              <a:rPr lang="es-CL" dirty="0">
                <a:solidFill>
                  <a:schemeClr val="bg1"/>
                </a:solidFill>
              </a:rPr>
              <a:t>, vasijas, </a:t>
            </a:r>
            <a:endParaRPr lang="es-CL" dirty="0" smtClean="0">
              <a:solidFill>
                <a:schemeClr val="bg1"/>
              </a:solidFill>
            </a:endParaRPr>
          </a:p>
          <a:p>
            <a:r>
              <a:rPr lang="es-CL" dirty="0" smtClean="0">
                <a:solidFill>
                  <a:schemeClr val="bg1"/>
                </a:solidFill>
              </a:rPr>
              <a:t>jarros </a:t>
            </a:r>
            <a:r>
              <a:rPr lang="es-CL" dirty="0">
                <a:solidFill>
                  <a:schemeClr val="bg1"/>
                </a:solidFill>
              </a:rPr>
              <a:t>de </a:t>
            </a:r>
            <a:r>
              <a:rPr lang="es-CL" dirty="0" smtClean="0">
                <a:solidFill>
                  <a:schemeClr val="bg1"/>
                </a:solidFill>
              </a:rPr>
              <a:t>cerámica, máscaras, puntas de flecha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Entre otros.</a:t>
            </a:r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catalina.cornejo\Desktop\PATRINIÑOS\Ilustraciones\personajes\guanaco-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55" b="95545" l="95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242" y="3306005"/>
            <a:ext cx="2464377" cy="318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039" y="4266186"/>
            <a:ext cx="164268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04" l="9905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55" y="4266186"/>
            <a:ext cx="196718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2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381" y="4151886"/>
            <a:ext cx="2122508" cy="218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70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erroballena.si.edu/sites/default/themes/responsive_business/images/slide-imag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" y="-104775"/>
            <a:ext cx="9143999" cy="360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catalina.cornejo\Desktop\Paleoilustraciones y fotos fósiles\01 Objetos ok\11a Imaizumila araucan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6999" l="9986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1618" y="3770425"/>
            <a:ext cx="3948113" cy="262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catalina.cornejo\Desktop\Paleoilustraciones y fotos fósiles\01 Objetos ok\16a Carcharocles megalodon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7" b="97669" l="9986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8633" y="3996886"/>
            <a:ext cx="3607734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catalina.cornejo\Desktop\Paleoilustraciones y fotos fósiles\01 Objetos ok\36a Weyla alata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6" b="89991" l="3637" r="973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0645" y="3334610"/>
            <a:ext cx="2628890" cy="39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5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Resultado de imagen para monumento a condori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1" r="15589"/>
          <a:stretch/>
        </p:blipFill>
        <p:spPr bwMode="auto">
          <a:xfrm>
            <a:off x="4437578" y="1"/>
            <a:ext cx="470642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monumento a caupolic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0" y="5962597"/>
            <a:ext cx="10010275" cy="895403"/>
          </a:xfrm>
          <a:prstGeom prst="roundRect">
            <a:avLst/>
          </a:prstGeom>
          <a:solidFill>
            <a:schemeClr val="accent5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200" spc="300" dirty="0" smtClean="0">
              <a:solidFill>
                <a:schemeClr val="bg1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s-CL" sz="3200" spc="3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Monumentos Públicos</a:t>
            </a:r>
            <a:endParaRPr lang="es-CL" sz="3600" spc="3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483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57" t="16164" r="20997" b="15302"/>
          <a:stretch/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-268015" y="0"/>
            <a:ext cx="10010275" cy="895403"/>
          </a:xfrm>
          <a:prstGeom prst="roundRect">
            <a:avLst/>
          </a:prstGeom>
          <a:solidFill>
            <a:schemeClr val="accent3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200" spc="300" dirty="0" smtClean="0">
              <a:solidFill>
                <a:schemeClr val="bg1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CL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541963" y="-387263"/>
            <a:ext cx="6700058" cy="1790645"/>
          </a:xfrm>
        </p:spPr>
        <p:txBody>
          <a:bodyPr>
            <a:normAutofit/>
          </a:bodyPr>
          <a:lstStyle/>
          <a:p>
            <a:r>
              <a:rPr lang="es-CL" sz="3600" spc="30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Santuarios de la Naturaleza</a:t>
            </a:r>
            <a:endParaRPr lang="es-CL" sz="3600" spc="3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01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monumentos.cl/catalogo/625/articles-55493_imag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7477"/>
            <a:ext cx="9144000" cy="689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catalina.cornejo\Desktop\PATRINIÑOS\Ilustraciones\personajes\loic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3" b="89991" l="9915" r="95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5" y="3866471"/>
            <a:ext cx="2495550" cy="352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catalina.cornejo\Desktop\PATRINIÑOS\Ilustraciones\personajes\abejorro front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4493">
            <a:off x="6860954" y="2050153"/>
            <a:ext cx="1052085" cy="8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40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turismohumedal.cl/wp-content/uploads/2015/06/CAHUI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Llamada ovalada"/>
          <p:cNvSpPr/>
          <p:nvPr/>
        </p:nvSpPr>
        <p:spPr>
          <a:xfrm>
            <a:off x="6610351" y="2152649"/>
            <a:ext cx="2533649" cy="1627121"/>
          </a:xfrm>
          <a:prstGeom prst="wedgeEllipseCallout">
            <a:avLst>
              <a:gd name="adj1" fmla="val 12407"/>
              <a:gd name="adj2" fmla="val 84745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62387" y="2000249"/>
            <a:ext cx="1719663" cy="1504950"/>
          </a:xfrm>
        </p:spPr>
        <p:txBody>
          <a:bodyPr>
            <a:normAutofit fontScale="90000"/>
          </a:bodyPr>
          <a:lstStyle/>
          <a:p>
            <a:r>
              <a:rPr lang="es-CL" sz="3600" spc="300" dirty="0" smtClean="0">
                <a:solidFill>
                  <a:schemeClr val="bg1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</a:t>
            </a:r>
            <a:r>
              <a:rPr lang="es-CL" sz="2200" spc="30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¿</a:t>
            </a:r>
            <a:r>
              <a:rPr lang="es-CL" sz="2200" spc="3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Quiénes tienen cultura</a:t>
            </a:r>
            <a:r>
              <a:rPr lang="es-CL" sz="2000" spc="3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pic>
        <p:nvPicPr>
          <p:cNvPr id="2050" name="Picture 2" descr="C:\Users\catalina.cornejo\Desktop\PATRINIÑOS\Ilustraciones\personajes\loica frontal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7" b="100000" l="9837" r="94525">
                        <a14:backgroundMark x1="56373" y1="75453" x2="56373" y2="75453"/>
                        <a14:backgroundMark x1="51069" y1="75453" x2="51069" y2="75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376" y="4437816"/>
            <a:ext cx="3363123" cy="237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22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content.fscl2-1.fna.fbcdn.net/v/t1.0-9/14656334_512692938927648_8607914971356587487_n.jpg?oh=bdeb655ad06b4bb6c235a4e7640e72b7&amp;oe=58A44CC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51337" y="0"/>
            <a:ext cx="10286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914400" y="526893"/>
            <a:ext cx="7441323" cy="1317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L" sz="3600" spc="300" dirty="0">
              <a:solidFill>
                <a:schemeClr val="bg1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-342901" y="294184"/>
            <a:ext cx="9931861" cy="12107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200" spc="300" dirty="0" smtClean="0">
              <a:solidFill>
                <a:schemeClr val="bg1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s-CL" sz="3200" b="1" spc="3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Es nuestro </a:t>
            </a:r>
            <a:r>
              <a:rPr lang="es-CL" sz="3200" b="1" spc="3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deber </a:t>
            </a:r>
            <a:r>
              <a:rPr lang="es-CL" sz="3200" b="1" spc="3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proteger el </a:t>
            </a:r>
            <a:r>
              <a:rPr lang="es-CL" sz="3200" b="1" spc="3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patrimonio</a:t>
            </a:r>
          </a:p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971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sigpa.cl/media/upload/sigpa_fiestas/MISA_CERRO_LA_MURALLA_CREDITOS_SEBASTIAN_PEREZ__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599751" cy="685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3251" y="1300696"/>
            <a:ext cx="7551683" cy="697164"/>
          </a:xfrm>
        </p:spPr>
        <p:txBody>
          <a:bodyPr>
            <a:normAutofit/>
          </a:bodyPr>
          <a:lstStyle/>
          <a:p>
            <a:r>
              <a:rPr lang="es-CL" sz="3600" spc="3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¡Todos tenemos cultura!</a:t>
            </a:r>
            <a:endParaRPr lang="es-CL" sz="3600" spc="3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3" descr="C:\Users\catalina.cornejo\Desktop\PATRINIÑOS\Ilustraciones\personajes\loic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3" b="89991" l="9915" r="95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87694" y="707498"/>
            <a:ext cx="2978441" cy="420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11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La ciudad de las escaleras: Sewell, 196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b="6205"/>
          <a:stretch/>
        </p:blipFill>
        <p:spPr bwMode="auto">
          <a:xfrm>
            <a:off x="0" y="1"/>
            <a:ext cx="97068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9898" y="1331260"/>
            <a:ext cx="8229600" cy="4794904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endParaRPr lang="es-CL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endParaRPr lang="es-CL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s-CL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endParaRPr lang="es-CL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endParaRPr lang="es-CL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C:\Users\catalina.cornejo\Desktop\PATRINIÑOS\Ilustraciones\personajes\guanaco sentado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1" b="965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3850" y="3971911"/>
            <a:ext cx="3932163" cy="303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Llamada ovalada"/>
          <p:cNvSpPr/>
          <p:nvPr/>
        </p:nvSpPr>
        <p:spPr>
          <a:xfrm>
            <a:off x="79376" y="1007911"/>
            <a:ext cx="3844924" cy="2647950"/>
          </a:xfrm>
          <a:prstGeom prst="wedgeEllipseCallout">
            <a:avLst>
              <a:gd name="adj1" fmla="val 6637"/>
              <a:gd name="adj2" fmla="val 76889"/>
            </a:avLst>
          </a:prstGeom>
          <a:solidFill>
            <a:schemeClr val="accent5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spc="3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¿Qué </a:t>
            </a:r>
            <a:r>
              <a:rPr lang="es-CL" sz="3200" b="1" spc="3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es el Patrimonio Cultural?</a:t>
            </a:r>
            <a:endParaRPr lang="es-CL" sz="3200" b="1" dirty="0"/>
          </a:p>
        </p:txBody>
      </p:sp>
    </p:spTree>
    <p:extLst>
      <p:ext uri="{BB962C8B-B14F-4D97-AF65-F5344CB8AC3E}">
        <p14:creationId xmlns:p14="http://schemas.microsoft.com/office/powerpoint/2010/main" val="316067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eja bailado cueca con la música de un grupo folklóric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3999" cy="695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838200" y="5447619"/>
            <a:ext cx="714374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spc="30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Elementos muy importantes para un pueblo</a:t>
            </a:r>
            <a:endParaRPr lang="es-CL" sz="3200" spc="3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8" name="Picture 2" descr="C:\Users\catalina.cornejo\Desktop\PATRINIÑOS\Ilustraciones\personajes\loica alas abierta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9" b="963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3143">
            <a:off x="6334125" y="157786"/>
            <a:ext cx="2876549" cy="22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18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onumentos.cl/catalogo/625/articles-26236_imag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743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-3" y="5962597"/>
            <a:ext cx="10010275" cy="895403"/>
          </a:xfrm>
          <a:prstGeom prst="roundRect">
            <a:avLst/>
          </a:prstGeom>
          <a:solidFill>
            <a:schemeClr val="accent5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200" spc="300" dirty="0" smtClean="0">
              <a:solidFill>
                <a:schemeClr val="bg1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s-CL" sz="3200" spc="300" dirty="0">
                <a:solidFill>
                  <a:schemeClr val="bg1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3200" spc="300" dirty="0" smtClean="0">
                <a:solidFill>
                  <a:schemeClr val="bg1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</a:t>
            </a:r>
            <a:r>
              <a:rPr lang="es-CL" sz="3600" spc="300" dirty="0">
                <a:solidFill>
                  <a:schemeClr val="bg1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Patrimonio Natural</a:t>
            </a:r>
          </a:p>
          <a:p>
            <a:pPr algn="ctr"/>
            <a:endParaRPr lang="es-CL" dirty="0"/>
          </a:p>
        </p:txBody>
      </p:sp>
      <p:pic>
        <p:nvPicPr>
          <p:cNvPr id="5122" name="Picture 2" descr="C:\Users\catalina.cornejo\Desktop\PATRINIÑOS\Ilustraciones\personajes\abejorro front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9033">
            <a:off x="3897855" y="5439938"/>
            <a:ext cx="1413029" cy="109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30 Rectángulo"/>
          <p:cNvSpPr/>
          <p:nvPr/>
        </p:nvSpPr>
        <p:spPr>
          <a:xfrm>
            <a:off x="7273653" y="-1715"/>
            <a:ext cx="1870347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29 Rectángulo"/>
          <p:cNvSpPr/>
          <p:nvPr/>
        </p:nvSpPr>
        <p:spPr>
          <a:xfrm>
            <a:off x="5546146" y="-1715"/>
            <a:ext cx="1870347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28 Rectángulo"/>
          <p:cNvSpPr/>
          <p:nvPr/>
        </p:nvSpPr>
        <p:spPr>
          <a:xfrm>
            <a:off x="3675799" y="-1715"/>
            <a:ext cx="1870347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26 Rectángulo"/>
          <p:cNvSpPr/>
          <p:nvPr/>
        </p:nvSpPr>
        <p:spPr>
          <a:xfrm>
            <a:off x="1813700" y="-1715"/>
            <a:ext cx="1870347" cy="6858000"/>
          </a:xfrm>
          <a:prstGeom prst="rect">
            <a:avLst/>
          </a:prstGeom>
          <a:solidFill>
            <a:srgbClr val="FA3722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Rectángulo"/>
          <p:cNvSpPr/>
          <p:nvPr/>
        </p:nvSpPr>
        <p:spPr>
          <a:xfrm>
            <a:off x="-58591" y="-1715"/>
            <a:ext cx="1870347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5" name="Picture 5" descr="zona tipica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4" b="68590" l="9028" r="95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5030"/>
          <a:stretch/>
        </p:blipFill>
        <p:spPr bwMode="auto">
          <a:xfrm>
            <a:off x="5635603" y="1302642"/>
            <a:ext cx="1731319" cy="65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publico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63743" l="9028" r="88889">
                        <a14:foregroundMark x1="53472" y1="38012" x2="53472" y2="38012"/>
                        <a14:foregroundMark x1="46528" y1="27485" x2="46528" y2="27485"/>
                        <a14:foregroundMark x1="41667" y1="44444" x2="41667" y2="44444"/>
                        <a14:foregroundMark x1="53472" y1="46784" x2="53472" y2="46784"/>
                        <a14:foregroundMark x1="49306" y1="51462" x2="49306" y2="5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2680"/>
          <a:stretch/>
        </p:blipFill>
        <p:spPr bwMode="auto">
          <a:xfrm>
            <a:off x="7501436" y="1302641"/>
            <a:ext cx="1565579" cy="69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78" b="99638" l="1110" r="97781">
                        <a14:backgroundMark x1="29542" y1="96014" x2="21359" y2="95109"/>
                        <a14:backgroundMark x1="70180" y1="96377" x2="77947" y2="97645"/>
                        <a14:backgroundMark x1="45522" y1="97073" x2="45522" y2="97073"/>
                        <a14:backgroundMark x1="42537" y1="95122" x2="42537" y2="95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016" y="2089894"/>
            <a:ext cx="1632290" cy="125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mascartas.files.wordpress.com/2012/06/josc3a9-miguel-carrera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481" l="0" r="986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9709" y="1948793"/>
            <a:ext cx="1614296" cy="119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udec.cl/exalumnos/sites/default/files/images/campanil%2002.jpg"/>
          <p:cNvPicPr>
            <a:picLocks noChangeAspect="1" noChangeArrowheads="1"/>
          </p:cNvPicPr>
          <p:nvPr/>
        </p:nvPicPr>
        <p:blipFill rotWithShape="1">
          <a:blip r:embed="rId1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88" b="100000" l="9983" r="89974">
                        <a14:foregroundMark x1="53993" y1="17943" x2="53993" y2="17943"/>
                        <a14:foregroundMark x1="51910" y1="8950" x2="51910" y2="8950"/>
                        <a14:foregroundMark x1="46658" y1="12392" x2="46658" y2="12392"/>
                        <a14:foregroundMark x1="46311" y1="18287" x2="46311" y2="18287"/>
                        <a14:foregroundMark x1="54688" y1="34251" x2="54340" y2="37048"/>
                        <a14:foregroundMark x1="55035" y1="31842" x2="55382" y2="40491"/>
                        <a14:foregroundMark x1="56771" y1="33907" x2="57118" y2="37737"/>
                        <a14:foregroundMark x1="57118" y1="33219" x2="57118" y2="40491"/>
                        <a14:backgroundMark x1="75694" y1="66867" x2="75694" y2="66867"/>
                        <a14:backgroundMark x1="74609" y1="55077" x2="66927" y2="97719"/>
                        <a14:backgroundMark x1="29861" y1="75172" x2="30990" y2="99957"/>
                        <a14:backgroundMark x1="31554" y1="82487" x2="30816" y2="99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673" r="30654"/>
          <a:stretch/>
        </p:blipFill>
        <p:spPr bwMode="auto">
          <a:xfrm>
            <a:off x="2389006" y="1534607"/>
            <a:ext cx="792344" cy="22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http://www.artecimbra.com/wp-content/uploads/2016/03/craneo1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18" b="95647" l="9809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681" y="5186711"/>
            <a:ext cx="1458740" cy="157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 descr="http://es.puntasanjuan.org/pht/animales-marcados-pinguino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171" l="1423" r="89431">
                        <a14:foregroundMark x1="25203" y1="94512" x2="25203" y2="94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522" y="5084473"/>
            <a:ext cx="1728759" cy="17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17770" y1="11478" x2="18137" y2="21579"/>
                        <a14:backgroundMark x1="15686" y1="65932" x2="19853" y2="85583"/>
                        <a14:backgroundMark x1="72426" y1="83747" x2="91176" y2="83747"/>
                        <a14:backgroundMark x1="71691" y1="87420" x2="74510" y2="8081"/>
                        <a14:backgroundMark x1="69975" y1="38751" x2="61887" y2="42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0134" y="5017697"/>
            <a:ext cx="1520358" cy="202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0" descr="https://www.welcomechile.com/puntaarenas/imagenes/monumento-obejero2.jpg"/>
          <p:cNvPicPr>
            <a:picLocks noChangeAspect="1" noChangeArrowheads="1"/>
          </p:cNvPicPr>
          <p:nvPr/>
        </p:nvPicPr>
        <p:blipFill rotWithShape="1"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71" b="100000" l="0" r="100000">
                        <a14:foregroundMark x1="31553" y1="78273" x2="31553" y2="84401"/>
                        <a14:foregroundMark x1="15777" y1="89694" x2="16505" y2="74095"/>
                        <a14:foregroundMark x1="4612" y1="90529" x2="7767" y2="71309"/>
                        <a14:foregroundMark x1="26942" y1="80223" x2="25485" y2="95543"/>
                        <a14:foregroundMark x1="3641" y1="96100" x2="47573" y2="97772"/>
                        <a14:backgroundMark x1="39320" y1="84680" x2="44660" y2="59889"/>
                        <a14:backgroundMark x1="50000" y1="58496" x2="47330" y2="29248"/>
                        <a14:backgroundMark x1="49029" y1="68802" x2="49757" y2="63510"/>
                        <a14:backgroundMark x1="70146" y1="63788" x2="72816" y2="64345"/>
                        <a14:backgroundMark x1="71359" y1="89136" x2="71359" y2="89136"/>
                        <a14:backgroundMark x1="75243" y1="89415" x2="74515" y2="90529"/>
                        <a14:backgroundMark x1="63835" y1="90529" x2="62621" y2="89972"/>
                        <a14:backgroundMark x1="3155" y1="50975" x2="1456" y2="51811"/>
                        <a14:backgroundMark x1="485" y1="79109" x2="0" y2="83008"/>
                        <a14:backgroundMark x1="485" y1="72981" x2="1456" y2="82730"/>
                        <a14:backgroundMark x1="20388" y1="78830" x2="21845" y2="86351"/>
                        <a14:backgroundMark x1="30583" y1="77159" x2="29854" y2="81058"/>
                        <a14:backgroundMark x1="30097" y1="72145" x2="30097" y2="73259"/>
                        <a14:backgroundMark x1="28883" y1="86072" x2="29369" y2="82173"/>
                        <a14:backgroundMark x1="29126" y1="89972" x2="29126" y2="84680"/>
                        <a14:backgroundMark x1="1214" y1="91643" x2="1214" y2="88301"/>
                        <a14:backgroundMark x1="11893" y1="81616" x2="11893" y2="89415"/>
                        <a14:backgroundMark x1="91860" y1="43304" x2="91860" y2="43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1436" y="3673871"/>
            <a:ext cx="157082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"/>
          <p:cNvPicPr>
            <a:picLocks noChangeAspect="1" noChangeArrowheads="1"/>
          </p:cNvPicPr>
          <p:nvPr/>
        </p:nvPicPr>
        <p:blipFill rotWithShape="1"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66333" y1="77471" x2="99833" y2="9403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7128" y="5266140"/>
            <a:ext cx="1653050" cy="154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2"/>
          <p:cNvPicPr>
            <a:picLocks noChangeAspect="1" noChangeArrowheads="1"/>
          </p:cNvPicPr>
          <p:nvPr/>
        </p:nvPicPr>
        <p:blipFill rotWithShape="1"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46" y1="25070" x2="5199" y2="52394"/>
                        <a14:foregroundMark x1="94190" y1="19718" x2="99694" y2="25070"/>
                        <a14:foregroundMark x1="25424" y1="79167" x2="25424" y2="79167"/>
                        <a14:foregroundMark x1="38983" y1="84375" x2="14124" y2="83333"/>
                        <a14:backgroundMark x1="3058" y1="4507" x2="9174" y2="3099"/>
                        <a14:backgroundMark x1="97859" y1="13521" x2="99694" y2="14085"/>
                        <a14:backgroundMark x1="7951" y1="6197" x2="7951" y2="6197"/>
                        <a14:backgroundMark x1="76453" y1="1972" x2="76453" y2="1972"/>
                        <a14:backgroundMark x1="95107" y1="5634" x2="95107" y2="5634"/>
                        <a14:backgroundMark x1="90214" y1="4789" x2="82569" y2="1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9617" y="3446528"/>
            <a:ext cx="1463403" cy="158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/>
          <p:cNvPicPr>
            <a:picLocks noChangeAspect="1" noChangeArrowheads="1"/>
          </p:cNvPicPr>
          <p:nvPr/>
        </p:nvPicPr>
        <p:blipFill rotWithShape="1"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91772" y1="53750" x2="96835" y2="91250"/>
                        <a14:foregroundMark x1="80063" y1="70625" x2="81646" y2="91875"/>
                        <a14:foregroundMark x1="91772" y1="87500" x2="16139" y2="83750"/>
                        <a14:backgroundMark x1="92089" y1="16875" x2="99684" y2="23750"/>
                        <a14:backgroundMark x1="2848" y1="34375" x2="2848" y2="6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922"/>
          <a:stretch/>
        </p:blipFill>
        <p:spPr bwMode="auto">
          <a:xfrm>
            <a:off x="5485525" y="5521598"/>
            <a:ext cx="1903317" cy="100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5"/>
          <p:cNvPicPr>
            <a:picLocks noChangeAspect="1" noChangeArrowheads="1"/>
          </p:cNvPicPr>
          <p:nvPr/>
        </p:nvPicPr>
        <p:blipFill rotWithShape="1"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01" b="100000" l="0" r="99072">
                        <a14:foregroundMark x1="928" y1="89189" x2="98701" y2="75826"/>
                        <a14:backgroundMark x1="9833" y1="89790" x2="96475" y2="77177"/>
                        <a14:backgroundMark x1="2783" y1="41291" x2="99814" y2="44444"/>
                        <a14:backgroundMark x1="33210" y1="48048" x2="742" y2="46697"/>
                        <a14:backgroundMark x1="11317" y1="52853" x2="2783" y2="51502"/>
                        <a14:backgroundMark x1="8534" y1="55105" x2="371" y2="52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164" r="5639"/>
          <a:stretch/>
        </p:blipFill>
        <p:spPr bwMode="auto">
          <a:xfrm rot="21429143">
            <a:off x="5605666" y="831913"/>
            <a:ext cx="1661641" cy="243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santuario">
            <a:hlinkClick r:id="rId31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086" b="88889" l="9028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6340"/>
          <a:stretch/>
        </p:blipFill>
        <p:spPr bwMode="auto">
          <a:xfrm>
            <a:off x="3791707" y="1177238"/>
            <a:ext cx="1558886" cy="76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2173" b="100000" l="6636" r="89815">
                        <a14:foregroundMark x1="36883" y1="34515" x2="36420" y2="44222"/>
                        <a14:foregroundMark x1="33025" y1="35131" x2="30710" y2="34823"/>
                        <a14:foregroundMark x1="75617" y1="32512" x2="72994" y2="49461"/>
                        <a14:foregroundMark x1="77469" y1="38983" x2="88117" y2="45300"/>
                        <a14:foregroundMark x1="77469" y1="35901" x2="85031" y2="40062"/>
                        <a14:foregroundMark x1="76080" y1="43143" x2="85494" y2="48382"/>
                        <a14:foregroundMark x1="33488" y1="35131" x2="19907" y2="38213"/>
                        <a14:foregroundMark x1="37963" y1="38213" x2="23920" y2="43914"/>
                        <a14:foregroundMark x1="36883" y1="39753" x2="32716" y2="46071"/>
                        <a14:foregroundMark x1="20525" y1="87827" x2="12654" y2="98459"/>
                        <a14:backgroundMark x1="22531" y1="38521" x2="27006" y2="38213"/>
                        <a14:backgroundMark x1="29938" y1="36672" x2="29938" y2="36672"/>
                        <a14:backgroundMark x1="30093" y1="41602" x2="30093" y2="41602"/>
                        <a14:backgroundMark x1="29167" y1="42527" x2="29167" y2="42527"/>
                        <a14:backgroundMark x1="27623" y1="42989" x2="27623" y2="42989"/>
                        <a14:backgroundMark x1="79784" y1="42989" x2="79784" y2="42989"/>
                        <a14:backgroundMark x1="82099" y1="44222" x2="82099" y2="44222"/>
                        <a14:backgroundMark x1="85340" y1="46071" x2="85340" y2="46071"/>
                        <a14:backgroundMark x1="83951" y1="45146" x2="83951" y2="45146"/>
                        <a14:backgroundMark x1="84877" y1="41140" x2="84877" y2="41140"/>
                        <a14:backgroundMark x1="80401" y1="38983" x2="80401" y2="38983"/>
                        <a14:backgroundMark x1="82562" y1="40524" x2="82562" y2="40524"/>
                        <a14:backgroundMark x1="84105" y1="40986" x2="84105" y2="40986"/>
                        <a14:backgroundMark x1="81481" y1="36364" x2="81481" y2="36364"/>
                        <a14:backgroundMark x1="79630" y1="36518" x2="79630" y2="36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6713" y="1644034"/>
            <a:ext cx="1603967" cy="160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catalina.cornejo\Desktop\Paleoilustraciones y fotos fósiles\01 Objetos ok\05a.jpg"/>
          <p:cNvPicPr>
            <a:picLocks noChangeAspect="1" noChangeArrowheads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236" b="98623" l="3102" r="971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37" y="3673871"/>
            <a:ext cx="1748419" cy="116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catalina.cornejo\Desktop\RUTA MURALES\Gol de Matta\MH_01402_2014_MGC (2).JPG"/>
          <p:cNvPicPr>
            <a:picLocks noChangeAspect="1" noChangeArrowheads="1"/>
          </p:cNvPicPr>
          <p:nvPr/>
        </p:nvPicPr>
        <p:blipFill rotWithShape="1"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70000" l="100" r="97600">
                        <a14:foregroundMark x1="56200" y1="22583" x2="56200" y2="22583"/>
                        <a14:foregroundMark x1="46084" y1="52914" x2="46084" y2="52914"/>
                        <a14:foregroundMark x1="46386" y1="50117" x2="46386" y2="50117"/>
                        <a14:backgroundMark x1="87600" y1="44417" x2="87600" y2="44417"/>
                        <a14:backgroundMark x1="87600" y1="42250" x2="87600" y2="42250"/>
                        <a14:backgroundMark x1="84337" y1="48485" x2="84337" y2="48485"/>
                        <a14:backgroundMark x1="10843" y1="932" x2="10843" y2="932"/>
                        <a14:backgroundMark x1="8434" y1="466" x2="8434" y2="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6558"/>
          <a:stretch/>
        </p:blipFill>
        <p:spPr bwMode="auto">
          <a:xfrm>
            <a:off x="1867885" y="3609017"/>
            <a:ext cx="2025007" cy="165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7016" y="356481"/>
            <a:ext cx="1632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  <a:latin typeface="Impact" panose="020B0806030902050204" pitchFamily="34" charset="0"/>
              </a:rPr>
              <a:t>Arqueológico Paleontológico </a:t>
            </a:r>
          </a:p>
          <a:p>
            <a:endParaRPr lang="es-CL" sz="2000" dirty="0"/>
          </a:p>
        </p:txBody>
      </p:sp>
      <p:sp>
        <p:nvSpPr>
          <p:cNvPr id="32" name="31 CuadroTexto"/>
          <p:cNvSpPr txBox="1"/>
          <p:nvPr/>
        </p:nvSpPr>
        <p:spPr>
          <a:xfrm>
            <a:off x="1922245" y="375531"/>
            <a:ext cx="1632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  <a:latin typeface="Impact" panose="020B0806030902050204" pitchFamily="34" charset="0"/>
              </a:rPr>
              <a:t>Monumento Histórico</a:t>
            </a:r>
          </a:p>
          <a:p>
            <a:endParaRPr lang="es-CL" sz="2000" dirty="0"/>
          </a:p>
        </p:txBody>
      </p:sp>
      <p:sp>
        <p:nvSpPr>
          <p:cNvPr id="33" name="32 CuadroTexto"/>
          <p:cNvSpPr txBox="1"/>
          <p:nvPr/>
        </p:nvSpPr>
        <p:spPr>
          <a:xfrm>
            <a:off x="3836713" y="414753"/>
            <a:ext cx="1632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  <a:latin typeface="Impact" panose="020B0806030902050204" pitchFamily="34" charset="0"/>
              </a:rPr>
              <a:t>Santuario de la Naturaleza </a:t>
            </a:r>
          </a:p>
          <a:p>
            <a:endParaRPr lang="es-CL" sz="2000" dirty="0"/>
          </a:p>
        </p:txBody>
      </p:sp>
      <p:sp>
        <p:nvSpPr>
          <p:cNvPr id="34" name="33 CuadroTexto"/>
          <p:cNvSpPr txBox="1"/>
          <p:nvPr/>
        </p:nvSpPr>
        <p:spPr>
          <a:xfrm>
            <a:off x="5665174" y="524430"/>
            <a:ext cx="16322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  <a:latin typeface="Impact" panose="020B0806030902050204" pitchFamily="34" charset="0"/>
              </a:rPr>
              <a:t>Zona típica</a:t>
            </a:r>
          </a:p>
          <a:p>
            <a:endParaRPr lang="es-CL" sz="2000" dirty="0"/>
          </a:p>
        </p:txBody>
      </p:sp>
      <p:sp>
        <p:nvSpPr>
          <p:cNvPr id="35" name="34 CuadroTexto"/>
          <p:cNvSpPr txBox="1"/>
          <p:nvPr/>
        </p:nvSpPr>
        <p:spPr>
          <a:xfrm>
            <a:off x="7468080" y="521592"/>
            <a:ext cx="16322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  <a:latin typeface="Impact" panose="020B0806030902050204" pitchFamily="34" charset="0"/>
              </a:rPr>
              <a:t>Público</a:t>
            </a:r>
          </a:p>
          <a:p>
            <a:endParaRPr lang="es-CL" sz="2000" dirty="0"/>
          </a:p>
        </p:txBody>
      </p:sp>
      <p:pic>
        <p:nvPicPr>
          <p:cNvPr id="8196" name="Picture 4" descr="C:\Users\catalina.cornejo\Desktop\Paleoilustraciones y fotos fósiles\Ilus PLANTAS web\Araucariacites-australis.jpg"/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6129" b="90000" l="9859" r="89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00" t="4481" r="13955" b="25065"/>
          <a:stretch/>
        </p:blipFill>
        <p:spPr bwMode="auto">
          <a:xfrm>
            <a:off x="3993937" y="3389184"/>
            <a:ext cx="1269889" cy="167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06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7" t="21818" r="34960" b="11364"/>
          <a:stretch/>
        </p:blipFill>
        <p:spPr bwMode="auto">
          <a:xfrm>
            <a:off x="-1131210" y="0"/>
            <a:ext cx="10275210" cy="694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-1131210" y="6063915"/>
            <a:ext cx="10275210" cy="895403"/>
          </a:xfrm>
          <a:prstGeom prst="roundRect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200" spc="300" dirty="0" smtClean="0">
              <a:solidFill>
                <a:schemeClr val="bg1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s-CL" sz="3200" spc="300" dirty="0">
                <a:solidFill>
                  <a:schemeClr val="bg1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3200" spc="300" dirty="0" smtClean="0">
                <a:solidFill>
                  <a:schemeClr val="bg1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</a:t>
            </a:r>
            <a:r>
              <a:rPr lang="es-CL" sz="4000" spc="300" dirty="0"/>
              <a:t>Zona Típica</a:t>
            </a:r>
          </a:p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012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04801" y="0"/>
            <a:ext cx="9829801" cy="695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-293746" y="6010248"/>
            <a:ext cx="10275210" cy="895403"/>
          </a:xfrm>
          <a:prstGeom prst="roundRect">
            <a:avLst/>
          </a:prstGeom>
          <a:solidFill>
            <a:srgbClr val="F20000">
              <a:alpha val="55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200" spc="300" dirty="0" smtClean="0">
              <a:solidFill>
                <a:schemeClr val="bg1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s-CL" sz="3200" spc="300" dirty="0">
                <a:solidFill>
                  <a:schemeClr val="bg1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3200" spc="300" dirty="0" smtClean="0">
                <a:solidFill>
                  <a:schemeClr val="bg1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</a:t>
            </a:r>
            <a:r>
              <a:rPr lang="es-CL" sz="4000" spc="300" dirty="0" smtClean="0"/>
              <a:t>Monumento Histórico</a:t>
            </a:r>
            <a:endParaRPr lang="es-CL" sz="4000" spc="300" dirty="0"/>
          </a:p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544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Mod val="75000"/>
            <a:alpha val="5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5386</TotalTime>
  <Words>1443</Words>
  <Application>Microsoft Office PowerPoint</Application>
  <PresentationFormat>Presentación en pantalla (4:3)</PresentationFormat>
  <Paragraphs>123</Paragraphs>
  <Slides>20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               ¿Quiénes tienen cultura?</vt:lpstr>
      <vt:lpstr>¡Todos tenemos cultura!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Monumentos Arqueológicos y Paleontológicos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Santuarios de la Naturaleza</vt:lpstr>
      <vt:lpstr>Presentación de PowerPoint</vt:lpstr>
      <vt:lpstr>Presentación de PowerPoint</vt:lpstr>
    </vt:vector>
  </TitlesOfParts>
  <Company>Consejo de Monumentos Nacionales de Chile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Taller DPC Niñas y Niños</dc:title>
  <dc:creator>Sebastián Pérez Lizana;Catalina Cornejo Umaña</dc:creator>
  <cp:lastModifiedBy>Catalina Cornejo Umaña</cp:lastModifiedBy>
  <cp:revision>478</cp:revision>
  <cp:lastPrinted>2016-10-20T19:21:24Z</cp:lastPrinted>
  <dcterms:created xsi:type="dcterms:W3CDTF">2013-06-11T17:08:51Z</dcterms:created>
  <dcterms:modified xsi:type="dcterms:W3CDTF">2017-09-08T18:19:31Z</dcterms:modified>
</cp:coreProperties>
</file>